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14"/>
  </p:notesMasterIdLst>
  <p:handoutMasterIdLst>
    <p:handoutMasterId r:id="rId15"/>
  </p:handoutMasterIdLst>
  <p:sldIdLst>
    <p:sldId id="2549" r:id="rId2"/>
    <p:sldId id="2554" r:id="rId3"/>
    <p:sldId id="2552" r:id="rId4"/>
    <p:sldId id="2548" r:id="rId5"/>
    <p:sldId id="2537" r:id="rId6"/>
    <p:sldId id="2558" r:id="rId7"/>
    <p:sldId id="2559" r:id="rId8"/>
    <p:sldId id="270" r:id="rId9"/>
    <p:sldId id="2561" r:id="rId10"/>
    <p:sldId id="2538" r:id="rId11"/>
    <p:sldId id="272" r:id="rId12"/>
    <p:sldId id="25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A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B52BCD-D5D6-42CB-A5E8-D8A3F7CFDF92}" v="4" dt="2025-04-30T14:15:41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34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8FA38E-9F41-1A45-879F-0B93BA5093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16A96-BC72-0640-9AEE-870574F388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B091C-A27C-3C4B-82F1-DDBD9A0282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1FC8B-EC93-C64D-BBD2-37E30DAF45B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D4734-4CAE-4B5B-A5BF-2204F73025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5A48E-F7AD-43EC-AC50-8729FE3865BE}" type="datetimeFigureOut">
              <a:rPr lang="en-US" smtClean="0"/>
              <a:t>4/30/2025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11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5F854-E2CE-6F4E-A0CF-CB175674CF4C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111EE-B1CE-3F40-8B0E-AB6A92B854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4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111EE-B1CE-3F40-8B0E-AB6A92B8545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4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111EE-B1CE-3F40-8B0E-AB6A92B8545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084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10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8669" y="854538"/>
            <a:ext cx="4567608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5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1440" y="4429842"/>
            <a:ext cx="4567608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28A7DB8-FEA5-5A4A-85DF-FA1ADFB3EF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721" y="-19458"/>
            <a:ext cx="7261837" cy="6877457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993491 w 8464509"/>
              <a:gd name="connsiteY6" fmla="*/ 19455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8464509 w 8464509"/>
              <a:gd name="connsiteY2" fmla="*/ 0 h 6858000"/>
              <a:gd name="connsiteX3" fmla="*/ 8464509 w 8464509"/>
              <a:gd name="connsiteY3" fmla="*/ 6858000 h 6858000"/>
              <a:gd name="connsiteX4" fmla="*/ 0 w 8464509"/>
              <a:gd name="connsiteY4" fmla="*/ 6858000 h 6858000"/>
              <a:gd name="connsiteX5" fmla="*/ 3993491 w 8464509"/>
              <a:gd name="connsiteY5" fmla="*/ 19455 h 6858000"/>
              <a:gd name="connsiteX0" fmla="*/ 3993491 w 8464509"/>
              <a:gd name="connsiteY0" fmla="*/ 19455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3993491 w 8464509"/>
              <a:gd name="connsiteY4" fmla="*/ 19455 h 6858000"/>
              <a:gd name="connsiteX0" fmla="*/ 4061557 w 8464509"/>
              <a:gd name="connsiteY0" fmla="*/ 0 h 6858001"/>
              <a:gd name="connsiteX1" fmla="*/ 8464509 w 8464509"/>
              <a:gd name="connsiteY1" fmla="*/ 1 h 6858001"/>
              <a:gd name="connsiteX2" fmla="*/ 8464509 w 8464509"/>
              <a:gd name="connsiteY2" fmla="*/ 6858001 h 6858001"/>
              <a:gd name="connsiteX3" fmla="*/ 0 w 8464509"/>
              <a:gd name="connsiteY3" fmla="*/ 6858001 h 6858001"/>
              <a:gd name="connsiteX4" fmla="*/ 4061557 w 8464509"/>
              <a:gd name="connsiteY4" fmla="*/ 0 h 6858001"/>
              <a:gd name="connsiteX0" fmla="*/ 5059852 w 8464509"/>
              <a:gd name="connsiteY0" fmla="*/ 19454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5059852 w 8464509"/>
              <a:gd name="connsiteY4" fmla="*/ 19454 h 6858000"/>
              <a:gd name="connsiteX0" fmla="*/ 4061557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61557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43986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8658"/>
              <a:gd name="connsiteY0" fmla="*/ 0 h 6877457"/>
              <a:gd name="connsiteX1" fmla="*/ 8468658 w 8468658"/>
              <a:gd name="connsiteY1" fmla="*/ 12341 h 6877457"/>
              <a:gd name="connsiteX2" fmla="*/ 8464509 w 8468658"/>
              <a:gd name="connsiteY2" fmla="*/ 6877457 h 6877457"/>
              <a:gd name="connsiteX3" fmla="*/ 0 w 8468658"/>
              <a:gd name="connsiteY3" fmla="*/ 6877457 h 6877457"/>
              <a:gd name="connsiteX4" fmla="*/ 4040810 w 8468658"/>
              <a:gd name="connsiteY4" fmla="*/ 0 h 687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8658" h="6877457">
                <a:moveTo>
                  <a:pt x="4040810" y="0"/>
                </a:moveTo>
                <a:lnTo>
                  <a:pt x="8468658" y="12341"/>
                </a:lnTo>
                <a:lnTo>
                  <a:pt x="8464509" y="6877457"/>
                </a:lnTo>
                <a:lnTo>
                  <a:pt x="0" y="6877457"/>
                </a:lnTo>
                <a:lnTo>
                  <a:pt x="404081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A021AF7-4044-A644-8DB8-495F263390D0}"/>
              </a:ext>
            </a:extLst>
          </p:cNvPr>
          <p:cNvSpPr/>
          <p:nvPr userDrawn="1"/>
        </p:nvSpPr>
        <p:spPr>
          <a:xfrm rot="10800000">
            <a:off x="4933721" y="267867"/>
            <a:ext cx="3031755" cy="3031755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2DFDB14-A8D5-F944-A91C-960A5C2F22AF}"/>
              </a:ext>
            </a:extLst>
          </p:cNvPr>
          <p:cNvSpPr/>
          <p:nvPr userDrawn="1"/>
        </p:nvSpPr>
        <p:spPr>
          <a:xfrm>
            <a:off x="-22175" y="5596959"/>
            <a:ext cx="1261040" cy="1261040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7735FBC-8FBF-9947-B380-14D44D2206B1}"/>
              </a:ext>
            </a:extLst>
          </p:cNvPr>
          <p:cNvSpPr/>
          <p:nvPr userDrawn="1"/>
        </p:nvSpPr>
        <p:spPr>
          <a:xfrm rot="10800000">
            <a:off x="184302" y="236698"/>
            <a:ext cx="519337" cy="519337"/>
          </a:xfrm>
          <a:prstGeom prst="triangle">
            <a:avLst/>
          </a:prstGeom>
          <a:pattFill prst="dk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17B7C303-8734-B141-AF0D-2945DA349FBD}"/>
              </a:ext>
            </a:extLst>
          </p:cNvPr>
          <p:cNvSpPr/>
          <p:nvPr userDrawn="1"/>
        </p:nvSpPr>
        <p:spPr>
          <a:xfrm>
            <a:off x="4414384" y="5795386"/>
            <a:ext cx="519337" cy="519337"/>
          </a:xfrm>
          <a:prstGeom prst="triangle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67914AE0-93F2-8346-B885-5734D2B694B2}"/>
              </a:ext>
            </a:extLst>
          </p:cNvPr>
          <p:cNvSpPr/>
          <p:nvPr userDrawn="1"/>
        </p:nvSpPr>
        <p:spPr>
          <a:xfrm rot="5400000">
            <a:off x="-48606" y="3035784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6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2A5F6-5449-2840-B48F-2AA85FE272A3}"/>
              </a:ext>
            </a:extLst>
          </p:cNvPr>
          <p:cNvSpPr/>
          <p:nvPr userDrawn="1"/>
        </p:nvSpPr>
        <p:spPr>
          <a:xfrm>
            <a:off x="0" y="0"/>
            <a:ext cx="35025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B3A8339-6DA4-E549-AEA2-9512C53F064F}"/>
              </a:ext>
            </a:extLst>
          </p:cNvPr>
          <p:cNvSpPr/>
          <p:nvPr userDrawn="1"/>
        </p:nvSpPr>
        <p:spPr>
          <a:xfrm>
            <a:off x="3591475" y="5273069"/>
            <a:ext cx="1486666" cy="1486666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752EA775-82B0-BA48-8CA2-7A09D72EC958}"/>
              </a:ext>
            </a:extLst>
          </p:cNvPr>
          <p:cNvSpPr/>
          <p:nvPr userDrawn="1"/>
        </p:nvSpPr>
        <p:spPr>
          <a:xfrm>
            <a:off x="76559" y="597553"/>
            <a:ext cx="562863" cy="562863"/>
          </a:xfrm>
          <a:prstGeom prst="triangle">
            <a:avLst/>
          </a:prstGeom>
          <a:pattFill prst="lt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2C6B50B5-10C1-4A40-9531-4F8DC16892F8}"/>
              </a:ext>
            </a:extLst>
          </p:cNvPr>
          <p:cNvSpPr/>
          <p:nvPr userDrawn="1"/>
        </p:nvSpPr>
        <p:spPr>
          <a:xfrm>
            <a:off x="357990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CAF18EC0-3F9F-6449-A2B2-A792B70BEA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44819" y="597553"/>
            <a:ext cx="6063915" cy="6063915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8357860-E91C-1745-A5D1-921689BF47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994" y="1535397"/>
            <a:ext cx="4845068" cy="1858617"/>
          </a:xfrm>
        </p:spPr>
        <p:txBody>
          <a:bodyPr anchor="b">
            <a:normAutofit/>
          </a:bodyPr>
          <a:lstStyle>
            <a:lvl1pPr algn="l">
              <a:defRPr sz="4800" i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94A3FA1-7F3F-2D41-ABE1-512FA9FC4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996" y="3401899"/>
            <a:ext cx="4845066" cy="2107095"/>
          </a:xfrm>
        </p:spPr>
        <p:txBody>
          <a:bodyPr/>
          <a:lstStyle>
            <a:lvl1pPr marL="182880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1pPr>
            <a:lvl2pPr marL="38404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56692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3pPr>
            <a:lvl4pPr marL="74980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4pPr>
            <a:lvl5pPr marL="93268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8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4D4881A-F72E-2D4F-BC41-5D2839D87000}"/>
              </a:ext>
            </a:extLst>
          </p:cNvPr>
          <p:cNvSpPr/>
          <p:nvPr userDrawn="1"/>
        </p:nvSpPr>
        <p:spPr>
          <a:xfrm>
            <a:off x="4997302" y="0"/>
            <a:ext cx="7194698" cy="6879265"/>
          </a:xfrm>
          <a:custGeom>
            <a:avLst/>
            <a:gdLst>
              <a:gd name="connsiteX0" fmla="*/ 0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0 w 5004391"/>
              <a:gd name="connsiteY4" fmla="*/ 0 h 6858000"/>
              <a:gd name="connsiteX0" fmla="*/ 1424763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424763 w 5004391"/>
              <a:gd name="connsiteY4" fmla="*/ 0 h 6858000"/>
              <a:gd name="connsiteX0" fmla="*/ 1275907 w 5004391"/>
              <a:gd name="connsiteY0" fmla="*/ 21265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275907 w 5004391"/>
              <a:gd name="connsiteY4" fmla="*/ 21265 h 6858000"/>
              <a:gd name="connsiteX0" fmla="*/ 3466214 w 7194698"/>
              <a:gd name="connsiteY0" fmla="*/ 21265 h 6879265"/>
              <a:gd name="connsiteX1" fmla="*/ 7194698 w 7194698"/>
              <a:gd name="connsiteY1" fmla="*/ 0 h 6879265"/>
              <a:gd name="connsiteX2" fmla="*/ 7194698 w 7194698"/>
              <a:gd name="connsiteY2" fmla="*/ 6858000 h 6879265"/>
              <a:gd name="connsiteX3" fmla="*/ 0 w 7194698"/>
              <a:gd name="connsiteY3" fmla="*/ 6879265 h 6879265"/>
              <a:gd name="connsiteX4" fmla="*/ 3466214 w 7194698"/>
              <a:gd name="connsiteY4" fmla="*/ 21265 h 687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4698" h="6879265">
                <a:moveTo>
                  <a:pt x="3466214" y="21265"/>
                </a:moveTo>
                <a:lnTo>
                  <a:pt x="7194698" y="0"/>
                </a:lnTo>
                <a:lnTo>
                  <a:pt x="7194698" y="6858000"/>
                </a:lnTo>
                <a:lnTo>
                  <a:pt x="0" y="6879265"/>
                </a:lnTo>
                <a:lnTo>
                  <a:pt x="3466214" y="2126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14CA4B6-21BC-234A-9FAD-E362D7F194C4}"/>
              </a:ext>
            </a:extLst>
          </p:cNvPr>
          <p:cNvSpPr/>
          <p:nvPr userDrawn="1"/>
        </p:nvSpPr>
        <p:spPr>
          <a:xfrm>
            <a:off x="2571311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15F04B4-E3C0-0845-8DEC-98C63E21B466}"/>
              </a:ext>
            </a:extLst>
          </p:cNvPr>
          <p:cNvSpPr/>
          <p:nvPr userDrawn="1"/>
        </p:nvSpPr>
        <p:spPr>
          <a:xfrm rot="10800000">
            <a:off x="2277396" y="3814571"/>
            <a:ext cx="1360968" cy="1360968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850A90A-EBB3-314C-9D98-A4220E2739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2569281" y="330912"/>
            <a:ext cx="6217440" cy="6217440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001923-8460-C64B-A54B-3221B8A6B8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8108" y="1957888"/>
            <a:ext cx="3815484" cy="1858617"/>
          </a:xfrm>
        </p:spPr>
        <p:txBody>
          <a:bodyPr anchor="b">
            <a:normAutofit/>
          </a:bodyPr>
          <a:lstStyle>
            <a:lvl1pPr algn="ctr">
              <a:defRPr sz="48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64A275-2629-244A-A66F-FC140850C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110" y="3824390"/>
            <a:ext cx="3815482" cy="2107095"/>
          </a:xfrm>
        </p:spPr>
        <p:txBody>
          <a:bodyPr/>
          <a:lstStyle>
            <a:lvl1pPr marL="182880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1pPr>
            <a:lvl2pPr marL="38404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  <a:lvl3pPr marL="56692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3pPr>
            <a:lvl4pPr marL="74980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4pPr>
            <a:lvl5pPr marL="93268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520102B5-5695-C743-B30E-C92897B48D8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20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Narrow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0D84E6-6DEA-1D4E-92C3-A360785A027B}"/>
              </a:ext>
            </a:extLst>
          </p:cNvPr>
          <p:cNvSpPr/>
          <p:nvPr userDrawn="1"/>
        </p:nvSpPr>
        <p:spPr>
          <a:xfrm>
            <a:off x="0" y="1730829"/>
            <a:ext cx="8229600" cy="347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C28500E9-800B-C94A-B6F9-F73D37B2D301}"/>
              </a:ext>
            </a:extLst>
          </p:cNvPr>
          <p:cNvSpPr/>
          <p:nvPr userDrawn="1"/>
        </p:nvSpPr>
        <p:spPr>
          <a:xfrm rot="10800000">
            <a:off x="8749091" y="0"/>
            <a:ext cx="3442907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EAD70A4-7AF0-7E4D-ABBC-34DD61D7B01E}"/>
              </a:ext>
            </a:extLst>
          </p:cNvPr>
          <p:cNvSpPr/>
          <p:nvPr userDrawn="1"/>
        </p:nvSpPr>
        <p:spPr>
          <a:xfrm rot="10800000">
            <a:off x="3727215" y="5551712"/>
            <a:ext cx="1424687" cy="1306288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14C43A8B-650C-3B4B-9F8C-592CE9F2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25" y="2464270"/>
            <a:ext cx="5227376" cy="7277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345C704-9538-984E-8D14-D6AEC9A4C42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8623" y="3265903"/>
            <a:ext cx="5227377" cy="1642386"/>
          </a:xfrm>
        </p:spPr>
        <p:txBody>
          <a:bodyPr lIns="91440" rIns="91440" anchor="t">
            <a:normAutofit/>
          </a:bodyPr>
          <a:lstStyle>
            <a:lvl1pPr marL="0" indent="0">
              <a:buNone/>
              <a:defRPr sz="20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647B5AD0-4AD4-9843-9C08-DEF894490A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593262" y="0"/>
            <a:ext cx="7598736" cy="685800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8795BE2D-99B1-FE49-84B1-C41E44A8AC0B}"/>
              </a:ext>
            </a:extLst>
          </p:cNvPr>
          <p:cNvSpPr/>
          <p:nvPr userDrawn="1"/>
        </p:nvSpPr>
        <p:spPr>
          <a:xfrm rot="5400000">
            <a:off x="-48606" y="252453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15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34F14FD9-9995-BE48-8C0E-B1454B9F23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6012" y="0"/>
            <a:ext cx="7598735" cy="6858000"/>
          </a:xfrm>
          <a:custGeom>
            <a:avLst/>
            <a:gdLst>
              <a:gd name="connsiteX0" fmla="*/ 0 w 7598735"/>
              <a:gd name="connsiteY0" fmla="*/ 0 h 6858000"/>
              <a:gd name="connsiteX1" fmla="*/ 7598735 w 7598735"/>
              <a:gd name="connsiteY1" fmla="*/ 0 h 6858000"/>
              <a:gd name="connsiteX2" fmla="*/ 7598735 w 7598735"/>
              <a:gd name="connsiteY2" fmla="*/ 6858000 h 6858000"/>
              <a:gd name="connsiteX3" fmla="*/ 0 w 7598735"/>
              <a:gd name="connsiteY3" fmla="*/ 6858000 h 6858000"/>
              <a:gd name="connsiteX4" fmla="*/ 0 w 7598735"/>
              <a:gd name="connsiteY4" fmla="*/ 6378840 h 6858000"/>
              <a:gd name="connsiteX5" fmla="*/ 140333 w 7598735"/>
              <a:gd name="connsiteY5" fmla="*/ 6379536 h 6858000"/>
              <a:gd name="connsiteX6" fmla="*/ 3074919 w 7598735"/>
              <a:gd name="connsiteY6" fmla="*/ 489098 h 6858000"/>
              <a:gd name="connsiteX7" fmla="*/ 0 w 7598735"/>
              <a:gd name="connsiteY7" fmla="*/ 480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8735" h="6858000">
                <a:moveTo>
                  <a:pt x="0" y="0"/>
                </a:moveTo>
                <a:lnTo>
                  <a:pt x="7598735" y="0"/>
                </a:lnTo>
                <a:lnTo>
                  <a:pt x="7598735" y="6858000"/>
                </a:lnTo>
                <a:lnTo>
                  <a:pt x="0" y="6858000"/>
                </a:lnTo>
                <a:lnTo>
                  <a:pt x="0" y="6378840"/>
                </a:lnTo>
                <a:lnTo>
                  <a:pt x="140333" y="6379536"/>
                </a:lnTo>
                <a:lnTo>
                  <a:pt x="3074919" y="489098"/>
                </a:lnTo>
                <a:lnTo>
                  <a:pt x="0" y="48004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FAE6FFB-F37C-7040-87B6-654B2F44CE7A}"/>
              </a:ext>
            </a:extLst>
          </p:cNvPr>
          <p:cNvSpPr/>
          <p:nvPr userDrawn="1"/>
        </p:nvSpPr>
        <p:spPr>
          <a:xfrm>
            <a:off x="413825" y="463261"/>
            <a:ext cx="7347125" cy="5911703"/>
          </a:xfrm>
          <a:custGeom>
            <a:avLst/>
            <a:gdLst>
              <a:gd name="connsiteX0" fmla="*/ 125507 w 7347125"/>
              <a:gd name="connsiteY0" fmla="*/ 0 h 5911703"/>
              <a:gd name="connsiteX1" fmla="*/ 7347125 w 7347125"/>
              <a:gd name="connsiteY1" fmla="*/ 21265 h 5911703"/>
              <a:gd name="connsiteX2" fmla="*/ 4412539 w 7347125"/>
              <a:gd name="connsiteY2" fmla="*/ 5911703 h 5911703"/>
              <a:gd name="connsiteX3" fmla="*/ 1007798 w 7347125"/>
              <a:gd name="connsiteY3" fmla="*/ 5894815 h 5911703"/>
              <a:gd name="connsiteX4" fmla="*/ 1007798 w 7347125"/>
              <a:gd name="connsiteY4" fmla="*/ 5901070 h 5911703"/>
              <a:gd name="connsiteX5" fmla="*/ 0 w 7347125"/>
              <a:gd name="connsiteY5" fmla="*/ 5901070 h 5911703"/>
              <a:gd name="connsiteX6" fmla="*/ 0 w 7347125"/>
              <a:gd name="connsiteY6" fmla="*/ 10632 h 5911703"/>
              <a:gd name="connsiteX7" fmla="*/ 125507 w 7347125"/>
              <a:gd name="connsiteY7" fmla="*/ 10632 h 591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7125" h="5911703">
                <a:moveTo>
                  <a:pt x="125507" y="0"/>
                </a:moveTo>
                <a:lnTo>
                  <a:pt x="7347125" y="21265"/>
                </a:lnTo>
                <a:lnTo>
                  <a:pt x="4412539" y="5911703"/>
                </a:lnTo>
                <a:lnTo>
                  <a:pt x="1007798" y="5894815"/>
                </a:lnTo>
                <a:lnTo>
                  <a:pt x="1007798" y="5901070"/>
                </a:lnTo>
                <a:lnTo>
                  <a:pt x="0" y="5901070"/>
                </a:lnTo>
                <a:lnTo>
                  <a:pt x="0" y="10632"/>
                </a:lnTo>
                <a:lnTo>
                  <a:pt x="125507" y="106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AB73D1-1AA1-4E44-A7DA-8C00D8E10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501" y="1609159"/>
            <a:ext cx="4253334" cy="3639682"/>
          </a:xfrm>
        </p:spPr>
        <p:txBody>
          <a:bodyPr anchor="t">
            <a:norm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Quote Goes Here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611FC0D0-E6E4-7645-B0C7-97FB2012039D}"/>
              </a:ext>
            </a:extLst>
          </p:cNvPr>
          <p:cNvSpPr/>
          <p:nvPr userDrawn="1"/>
        </p:nvSpPr>
        <p:spPr>
          <a:xfrm rot="5400000">
            <a:off x="-48606" y="1669422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F11B56-403C-AA43-BA54-5CD9A60BDDC5}"/>
              </a:ext>
            </a:extLst>
          </p:cNvPr>
          <p:cNvGrpSpPr/>
          <p:nvPr userDrawn="1"/>
        </p:nvGrpSpPr>
        <p:grpSpPr>
          <a:xfrm>
            <a:off x="0" y="-4353"/>
            <a:ext cx="6884691" cy="6862353"/>
            <a:chOff x="0" y="-4353"/>
            <a:chExt cx="6884691" cy="686235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8BAD61D-F455-9240-A0C6-DE4F40E47C29}"/>
                </a:ext>
              </a:extLst>
            </p:cNvPr>
            <p:cNvSpPr/>
            <p:nvPr userDrawn="1"/>
          </p:nvSpPr>
          <p:spPr>
            <a:xfrm>
              <a:off x="0" y="-4353"/>
              <a:ext cx="6884691" cy="6862353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  <a:gd name="connsiteX0" fmla="*/ 9234 w 6880863"/>
                <a:gd name="connsiteY0" fmla="*/ 0 h 6866017"/>
                <a:gd name="connsiteX1" fmla="*/ 6880863 w 6880863"/>
                <a:gd name="connsiteY1" fmla="*/ 1567 h 6866017"/>
                <a:gd name="connsiteX2" fmla="*/ 3445205 w 6880863"/>
                <a:gd name="connsiteY2" fmla="*/ 6866017 h 6866017"/>
                <a:gd name="connsiteX3" fmla="*/ 705 w 6880863"/>
                <a:gd name="connsiteY3" fmla="*/ 6864138 h 6866017"/>
                <a:gd name="connsiteX4" fmla="*/ 9234 w 6880863"/>
                <a:gd name="connsiteY4" fmla="*/ 0 h 6866017"/>
                <a:gd name="connsiteX0" fmla="*/ 0 w 6884692"/>
                <a:gd name="connsiteY0" fmla="*/ 0 h 6883465"/>
                <a:gd name="connsiteX1" fmla="*/ 6884692 w 6884692"/>
                <a:gd name="connsiteY1" fmla="*/ 19015 h 6883465"/>
                <a:gd name="connsiteX2" fmla="*/ 3449034 w 6884692"/>
                <a:gd name="connsiteY2" fmla="*/ 6883465 h 6883465"/>
                <a:gd name="connsiteX3" fmla="*/ 4534 w 6884692"/>
                <a:gd name="connsiteY3" fmla="*/ 6881586 h 6883465"/>
                <a:gd name="connsiteX4" fmla="*/ 0 w 6884692"/>
                <a:gd name="connsiteY4" fmla="*/ 0 h 6883465"/>
                <a:gd name="connsiteX0" fmla="*/ 9234 w 6880863"/>
                <a:gd name="connsiteY0" fmla="*/ 0 h 6879102"/>
                <a:gd name="connsiteX1" fmla="*/ 6880863 w 6880863"/>
                <a:gd name="connsiteY1" fmla="*/ 14652 h 6879102"/>
                <a:gd name="connsiteX2" fmla="*/ 3445205 w 6880863"/>
                <a:gd name="connsiteY2" fmla="*/ 6879102 h 6879102"/>
                <a:gd name="connsiteX3" fmla="*/ 705 w 6880863"/>
                <a:gd name="connsiteY3" fmla="*/ 6877223 h 6879102"/>
                <a:gd name="connsiteX4" fmla="*/ 9234 w 6880863"/>
                <a:gd name="connsiteY4" fmla="*/ 0 h 6879102"/>
                <a:gd name="connsiteX0" fmla="*/ 0 w 6884691"/>
                <a:gd name="connsiteY0" fmla="*/ 0 h 6874740"/>
                <a:gd name="connsiteX1" fmla="*/ 6884691 w 6884691"/>
                <a:gd name="connsiteY1" fmla="*/ 10290 h 6874740"/>
                <a:gd name="connsiteX2" fmla="*/ 3449033 w 6884691"/>
                <a:gd name="connsiteY2" fmla="*/ 6874740 h 6874740"/>
                <a:gd name="connsiteX3" fmla="*/ 4533 w 6884691"/>
                <a:gd name="connsiteY3" fmla="*/ 6872861 h 6874740"/>
                <a:gd name="connsiteX4" fmla="*/ 0 w 6884691"/>
                <a:gd name="connsiteY4" fmla="*/ 0 h 68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691" h="6874740">
                  <a:moveTo>
                    <a:pt x="0" y="0"/>
                  </a:moveTo>
                  <a:lnTo>
                    <a:pt x="6884691" y="10290"/>
                  </a:lnTo>
                  <a:lnTo>
                    <a:pt x="3449033" y="6874740"/>
                  </a:lnTo>
                  <a:lnTo>
                    <a:pt x="4533" y="6872861"/>
                  </a:lnTo>
                  <a:cubicBezTo>
                    <a:pt x="207" y="458797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5004ACB-4E38-6449-B733-0C6A6BC40ADD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6A52034F-1EDC-3040-A1B3-B572FC286C20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88" y="1954400"/>
            <a:ext cx="4393415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D910B80-BD19-CF49-AB0B-1C5DEECEDED5}"/>
              </a:ext>
            </a:extLst>
          </p:cNvPr>
          <p:cNvSpPr/>
          <p:nvPr userDrawn="1"/>
        </p:nvSpPr>
        <p:spPr>
          <a:xfrm rot="5400000">
            <a:off x="-48606" y="31651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32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DFD37-81D5-5742-B09A-5D4CBF48B7EA}"/>
              </a:ext>
            </a:extLst>
          </p:cNvPr>
          <p:cNvGrpSpPr/>
          <p:nvPr userDrawn="1"/>
        </p:nvGrpSpPr>
        <p:grpSpPr>
          <a:xfrm rot="10800000">
            <a:off x="5294245" y="0"/>
            <a:ext cx="6897755" cy="6858000"/>
            <a:chOff x="-17598" y="0"/>
            <a:chExt cx="6897755" cy="68580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0CF4E43-4A68-664C-B973-2FE49DC7733D}"/>
                </a:ext>
              </a:extLst>
            </p:cNvPr>
            <p:cNvSpPr/>
            <p:nvPr userDrawn="1"/>
          </p:nvSpPr>
          <p:spPr>
            <a:xfrm>
              <a:off x="-17598" y="0"/>
              <a:ext cx="6897755" cy="6858000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755" h="6870380">
                  <a:moveTo>
                    <a:pt x="0" y="0"/>
                  </a:moveTo>
                  <a:lnTo>
                    <a:pt x="6897755" y="5930"/>
                  </a:lnTo>
                  <a:lnTo>
                    <a:pt x="3462097" y="6870380"/>
                  </a:lnTo>
                  <a:lnTo>
                    <a:pt x="17597" y="6868501"/>
                  </a:lnTo>
                  <a:cubicBezTo>
                    <a:pt x="13271" y="458361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AFAD3D76-9126-CC42-90B0-5BF85DC91E3E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D011AB3-8218-AE4F-9DF7-810A1B45C453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5272" y="1954400"/>
            <a:ext cx="3889053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D84320FE-42A3-294B-AAE0-3D16A63E359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3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FCAC17-2511-3D4F-A318-B241447A2C02}"/>
              </a:ext>
            </a:extLst>
          </p:cNvPr>
          <p:cNvSpPr/>
          <p:nvPr userDrawn="1"/>
        </p:nvSpPr>
        <p:spPr>
          <a:xfrm>
            <a:off x="413825" y="2941613"/>
            <a:ext cx="11364350" cy="3432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13F5538-7999-A74B-BCB7-A96C8DBCC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4280546"/>
            <a:ext cx="10452848" cy="179107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DE5056B4-56A3-6E40-92E1-FA33B5C8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4BE1D723-8F53-4F53-90B0-1982A396982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A47DE6D7-793F-C846-8A00-3061847B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B4C61174-2D39-E640-8A16-DCE65554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13596EE0-A679-3B49-BA9A-D5C79B0C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3143154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3E931B03-E301-6D48-8377-B08DA6C95F0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249401AC-F116-8B4C-A1A0-CF88B63E549B}"/>
              </a:ext>
            </a:extLst>
          </p:cNvPr>
          <p:cNvSpPr/>
          <p:nvPr userDrawn="1"/>
        </p:nvSpPr>
        <p:spPr>
          <a:xfrm rot="5400000">
            <a:off x="-48606" y="33345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3226FF-244B-B540-ABAC-5C0E3DE310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24" y="483782"/>
            <a:ext cx="11365992" cy="2457856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448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29" y="2031121"/>
            <a:ext cx="4534616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4534616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rgbClr val="C5AE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5D5DA7E-149B-BB4E-918D-C5FF23087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27491" y="0"/>
            <a:ext cx="8464509" cy="6858000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4509" h="6858000">
                <a:moveTo>
                  <a:pt x="3426278" y="0"/>
                </a:moveTo>
                <a:lnTo>
                  <a:pt x="3440072" y="37000"/>
                </a:lnTo>
                <a:lnTo>
                  <a:pt x="3440072" y="0"/>
                </a:lnTo>
                <a:lnTo>
                  <a:pt x="8464509" y="0"/>
                </a:lnTo>
                <a:lnTo>
                  <a:pt x="8464509" y="6858000"/>
                </a:lnTo>
                <a:lnTo>
                  <a:pt x="0" y="6858000"/>
                </a:lnTo>
                <a:lnTo>
                  <a:pt x="3426278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BEBB0DCE-DD71-FF40-B471-A617514321E6}"/>
              </a:ext>
            </a:extLst>
          </p:cNvPr>
          <p:cNvSpPr/>
          <p:nvPr userDrawn="1"/>
        </p:nvSpPr>
        <p:spPr>
          <a:xfrm rot="10800000">
            <a:off x="5869115" y="4530"/>
            <a:ext cx="911753" cy="91175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337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33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3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3F7CD6-7F0D-1C4F-AE97-8E76514EE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3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98B14A3-A5A4-2F4A-95D8-651E4818BB24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FA21A50F-6662-5046-B75A-1261DC14ABF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DC47F2-EE1F-4644-989A-72996AC94A96}"/>
              </a:ext>
            </a:extLst>
          </p:cNvPr>
          <p:cNvGrpSpPr/>
          <p:nvPr userDrawn="1"/>
        </p:nvGrpSpPr>
        <p:grpSpPr>
          <a:xfrm>
            <a:off x="401408" y="1983214"/>
            <a:ext cx="5127171" cy="979022"/>
            <a:chOff x="417597" y="1992086"/>
            <a:chExt cx="5127171" cy="9790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6ED203-5311-5B45-870D-8D058E718B91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DE2C0F56-426C-5F4D-AAFD-DF53CA60DB1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1824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125" y="1984781"/>
            <a:ext cx="4639736" cy="703135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25" y="3154858"/>
            <a:ext cx="4639736" cy="2870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C9B82D-42A0-2549-AF1A-BB955578D14E}"/>
              </a:ext>
            </a:extLst>
          </p:cNvPr>
          <p:cNvGrpSpPr/>
          <p:nvPr userDrawn="1"/>
        </p:nvGrpSpPr>
        <p:grpSpPr>
          <a:xfrm>
            <a:off x="6663674" y="1983214"/>
            <a:ext cx="5127171" cy="979022"/>
            <a:chOff x="417597" y="1992086"/>
            <a:chExt cx="5127171" cy="97902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986011-7709-A448-BC93-37507571BAF8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97EFE62B-D2C4-6147-8593-BDB17D7FB78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2076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43E295-0EB5-2B45-8B07-FB33A0D549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07391" y="1984781"/>
            <a:ext cx="4639736" cy="703135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6411A82-4B2C-2345-940D-003FAE95661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907391" y="3154858"/>
            <a:ext cx="4639736" cy="2870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1638DF-1560-0147-9FCE-648610243627}"/>
              </a:ext>
            </a:extLst>
          </p:cNvPr>
          <p:cNvCxnSpPr/>
          <p:nvPr userDrawn="1"/>
        </p:nvCxnSpPr>
        <p:spPr>
          <a:xfrm>
            <a:off x="6096000" y="2055833"/>
            <a:ext cx="0" cy="3813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9">
            <a:extLst>
              <a:ext uri="{FF2B5EF4-FFF2-40B4-BE49-F238E27FC236}">
                <a16:creationId xmlns:a16="http://schemas.microsoft.com/office/drawing/2014/main" id="{6500C466-2C7C-0F41-ADF8-F36158F8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10205573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73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E5791F-3F71-BF44-BA4E-0B7D386184DC}"/>
              </a:ext>
            </a:extLst>
          </p:cNvPr>
          <p:cNvSpPr/>
          <p:nvPr userDrawn="1"/>
        </p:nvSpPr>
        <p:spPr>
          <a:xfrm>
            <a:off x="0" y="467833"/>
            <a:ext cx="11729822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9AE2E01-52D8-994A-80AC-622260011952}"/>
              </a:ext>
            </a:extLst>
          </p:cNvPr>
          <p:cNvSpPr/>
          <p:nvPr userDrawn="1"/>
        </p:nvSpPr>
        <p:spPr>
          <a:xfrm>
            <a:off x="1915754" y="3684257"/>
            <a:ext cx="3112470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8F16C36-FC88-9044-8303-4AAB2C148BA5}"/>
              </a:ext>
            </a:extLst>
          </p:cNvPr>
          <p:cNvSpPr/>
          <p:nvPr userDrawn="1"/>
        </p:nvSpPr>
        <p:spPr>
          <a:xfrm>
            <a:off x="4668946" y="522786"/>
            <a:ext cx="718556" cy="718556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DA0D001-BFE9-164E-A088-53FE53ABF5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23378" cy="6864485"/>
          </a:xfrm>
          <a:custGeom>
            <a:avLst/>
            <a:gdLst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1612869 w 6096000"/>
              <a:gd name="connsiteY2" fmla="*/ 6841445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2014112 w 6096000"/>
              <a:gd name="connsiteY2" fmla="*/ 6857657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33403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02538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64485">
                <a:moveTo>
                  <a:pt x="1602021" y="0"/>
                </a:moveTo>
                <a:lnTo>
                  <a:pt x="6096000" y="0"/>
                </a:lnTo>
                <a:lnTo>
                  <a:pt x="2014112" y="6857657"/>
                </a:lnTo>
                <a:lnTo>
                  <a:pt x="2002538" y="6864485"/>
                </a:lnTo>
                <a:lnTo>
                  <a:pt x="0" y="6858000"/>
                </a:lnTo>
                <a:lnTo>
                  <a:pt x="0" y="0"/>
                </a:lnTo>
                <a:lnTo>
                  <a:pt x="1602021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0C3D4C-012F-184D-B7D5-E89B7B9A7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410" y="2679259"/>
            <a:ext cx="2988860" cy="1395208"/>
          </a:xfrm>
        </p:spPr>
        <p:txBody>
          <a:bodyPr lIns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6862ED-2F5E-FE49-AB49-49CEC0EA3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18426" y="793580"/>
            <a:ext cx="3304279" cy="5270839"/>
          </a:xfrm>
        </p:spPr>
        <p:txBody>
          <a:bodyPr lIns="0" anchor="ctr"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15982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1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85" r:id="rId2"/>
    <p:sldLayoutId id="2147483783" r:id="rId3"/>
    <p:sldLayoutId id="2147483765" r:id="rId4"/>
    <p:sldLayoutId id="2147483787" r:id="rId5"/>
    <p:sldLayoutId id="2147483784" r:id="rId6"/>
    <p:sldLayoutId id="2147483786" r:id="rId7"/>
    <p:sldLayoutId id="2147483774" r:id="rId8"/>
    <p:sldLayoutId id="2147483781" r:id="rId9"/>
    <p:sldLayoutId id="2147483779" r:id="rId10"/>
    <p:sldLayoutId id="2147483780" r:id="rId11"/>
    <p:sldLayoutId id="2147483778" r:id="rId12"/>
    <p:sldLayoutId id="2147483777" r:id="rId13"/>
    <p:sldLayoutId id="2147483776" r:id="rId14"/>
    <p:sldLayoutId id="2147483782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pxhere.com/fr/photo/334543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urveylegend.com/online-elections-during-coronavirus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freepik.com/free-vector/electronic-voting-abstract-concept-illustration-electronic-election-online-voting-e-voting-system-government-digital-technology-internet-ballot-campaign-website_10780525.ht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grammarly.com/blog/research-paper-introduc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medium.com/the-data-experience/building-a-data-pipeline-from-scratch-32b712cfb1db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onlinegdb.com/2tqz-7IjN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AC60D5D-D287-9B45-9F54-93A410AFF1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-12942" t="-282" r="14940" b="282"/>
          <a:stretch/>
        </p:blipFill>
        <p:spPr>
          <a:xfrm>
            <a:off x="2066477" y="-41066"/>
            <a:ext cx="10125523" cy="689906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51D727-CC35-F5C6-B916-459D6711B68D}"/>
              </a:ext>
            </a:extLst>
          </p:cNvPr>
          <p:cNvSpPr txBox="1"/>
          <p:nvPr/>
        </p:nvSpPr>
        <p:spPr>
          <a:xfrm>
            <a:off x="547734" y="3918068"/>
            <a:ext cx="43290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GUIDED BY: ASHOK SELVA SIR</a:t>
            </a:r>
          </a:p>
          <a:p>
            <a:r>
              <a:rPr lang="en-US" sz="1600" dirty="0">
                <a:solidFill>
                  <a:schemeClr val="bg1"/>
                </a:solidFill>
              </a:rPr>
              <a:t>DEPARTMENT: Computer Science Engineering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SEC: E</a:t>
            </a:r>
          </a:p>
          <a:p>
            <a:r>
              <a:rPr lang="en-US" sz="1600" dirty="0">
                <a:solidFill>
                  <a:schemeClr val="bg1"/>
                </a:solidFill>
              </a:rPr>
              <a:t>YEAR : I Year II Sem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93B30-3241-A5EF-19D4-FCECDC659CFB}"/>
              </a:ext>
            </a:extLst>
          </p:cNvPr>
          <p:cNvSpPr txBox="1"/>
          <p:nvPr/>
        </p:nvSpPr>
        <p:spPr>
          <a:xfrm>
            <a:off x="1697496" y="331129"/>
            <a:ext cx="8112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NBKR INSTITUTE OF SCIENCE AND TECHNOLOGY</a:t>
            </a:r>
          </a:p>
        </p:txBody>
      </p:sp>
      <p:pic>
        <p:nvPicPr>
          <p:cNvPr id="1026" name="Picture 2" descr="N.B.K.R. Institute of Science and Technology - Wikipedia">
            <a:extLst>
              <a:ext uri="{FF2B5EF4-FFF2-40B4-BE49-F238E27FC236}">
                <a16:creationId xmlns:a16="http://schemas.microsoft.com/office/drawing/2014/main" id="{4B3E8F89-901F-81AC-A19F-0167DDA07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440" y="100882"/>
            <a:ext cx="882064" cy="92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E7C09F3-1BE8-0445-A3C4-9C100D32B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734" y="331129"/>
            <a:ext cx="4567608" cy="3566160"/>
          </a:xfrm>
        </p:spPr>
        <p:txBody>
          <a:bodyPr/>
          <a:lstStyle/>
          <a:p>
            <a:r>
              <a:rPr lang="en-US" dirty="0"/>
              <a:t>Basic E-Voting System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770EE27-FD77-894D-9D88-F5A548E1D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89595" y="5123015"/>
            <a:ext cx="3402405" cy="17349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TEAM MEMBERS:</a:t>
            </a:r>
          </a:p>
          <a:p>
            <a:r>
              <a:rPr lang="en-US" dirty="0"/>
              <a:t>S.YASASWINI(24KB1A05KB)</a:t>
            </a:r>
          </a:p>
          <a:p>
            <a:r>
              <a:rPr lang="en-US" dirty="0"/>
              <a:t>U.PALLAVI(24KB1A05LW)</a:t>
            </a:r>
          </a:p>
          <a:p>
            <a:r>
              <a:rPr lang="en-US" dirty="0"/>
              <a:t>T.LAHARI(24KB1A05KU)</a:t>
            </a:r>
          </a:p>
          <a:p>
            <a:r>
              <a:rPr lang="en-US" dirty="0"/>
              <a:t>TANUSHREE(24KB1A05KQ)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110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C8D45-FD19-C44E-9C71-E6767470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68078-7DFA-6D3A-78D5-1C9318745C51}"/>
              </a:ext>
            </a:extLst>
          </p:cNvPr>
          <p:cNvSpPr txBox="1"/>
          <p:nvPr/>
        </p:nvSpPr>
        <p:spPr>
          <a:xfrm>
            <a:off x="5879308" y="2100401"/>
            <a:ext cx="58997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5AE76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2400" dirty="0"/>
              <a:t>Learnt Practical use of Structures and Arrays to store data. </a:t>
            </a:r>
          </a:p>
          <a:p>
            <a:pPr marL="342900" indent="-342900">
              <a:buClr>
                <a:srgbClr val="C5AE76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2400" dirty="0"/>
              <a:t>How to build a simple real-world application using C. </a:t>
            </a:r>
          </a:p>
          <a:p>
            <a:pPr marL="342900" indent="-342900">
              <a:buClr>
                <a:srgbClr val="C5AE76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2400" dirty="0"/>
              <a:t>Importance of validation (like preventing double voting).</a:t>
            </a:r>
          </a:p>
          <a:p>
            <a:pPr marL="342900" indent="-342900">
              <a:buClr>
                <a:srgbClr val="C5AE76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2400" dirty="0"/>
              <a:t>Using modular programming (functions) to make the code clean and understandable.</a:t>
            </a:r>
          </a:p>
          <a:p>
            <a:pPr marL="342900" indent="-342900">
              <a:buClr>
                <a:srgbClr val="C5AE76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2400" dirty="0"/>
              <a:t>Basics of searching and counting algorithms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1504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2556B-F5FB-4FD7-B7D7-CA0BCE681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project shows how basic concepts of C programming, structures, arrays, and simple algorithms can be combined to build a working E-Voting System.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7A8ED-CA98-4644-AF2D-8C0F21F7E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Summary</a:t>
            </a:r>
            <a:endParaRPr lang="en-US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8DEDD93-F6C7-D34E-9469-9FC139224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" t="26701" r="-7" b="30092"/>
          <a:stretch/>
        </p:blipFill>
        <p:spPr>
          <a:xfrm>
            <a:off x="413824" y="483782"/>
            <a:ext cx="11365992" cy="2457856"/>
          </a:xfrm>
        </p:spPr>
      </p:pic>
    </p:spTree>
    <p:extLst>
      <p:ext uri="{BB962C8B-B14F-4D97-AF65-F5344CB8AC3E}">
        <p14:creationId xmlns:p14="http://schemas.microsoft.com/office/powerpoint/2010/main" val="1539608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9E47F-41E0-4FE3-891C-B53FBC82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4875" y="2973754"/>
            <a:ext cx="2902250" cy="9104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42316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A39CFE-F193-9048-BE90-69178B4C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CB5DE7-C0EC-D942-81AE-50AB9E5F5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Objective</a:t>
            </a:r>
          </a:p>
          <a:p>
            <a:r>
              <a:rPr lang="en-US" sz="2000" dirty="0"/>
              <a:t>Why c and DSA (Data Structures and Algorithms)</a:t>
            </a:r>
          </a:p>
          <a:p>
            <a:r>
              <a:rPr lang="en-US" sz="2000" dirty="0"/>
              <a:t>Algorithm</a:t>
            </a:r>
          </a:p>
          <a:p>
            <a:r>
              <a:rPr lang="en-US" sz="2000" dirty="0"/>
              <a:t>Lesson learnt</a:t>
            </a:r>
          </a:p>
          <a:p>
            <a:r>
              <a:rPr lang="en-US" sz="2000" dirty="0"/>
              <a:t>Code</a:t>
            </a:r>
          </a:p>
          <a:p>
            <a:r>
              <a:rPr lang="en-US" sz="2000" dirty="0"/>
              <a:t>Output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D8207D-E79C-5C44-1056-59CBAFA4506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559" y1="27316" x2="26518" y2="32109"/>
                        <a14:foregroundMark x1="23323" y1="22524" x2="26198" y2="41853"/>
                        <a14:foregroundMark x1="24760" y1="21885" x2="28754" y2="29712"/>
                        <a14:foregroundMark x1="28754" y1="29712" x2="31629" y2="43610"/>
                        <a14:foregroundMark x1="30192" y1="36102" x2="29872" y2="37540"/>
                        <a14:foregroundMark x1="78594" y1="51597" x2="81470" y2="65815"/>
                        <a14:foregroundMark x1="81470" y1="65815" x2="81470" y2="65815"/>
                        <a14:foregroundMark x1="66134" y1="50958" x2="60543" y2="61182"/>
                        <a14:foregroundMark x1="60543" y1="61182" x2="64537" y2="67093"/>
                        <a14:foregroundMark x1="50160" y1="57827" x2="42492" y2="66294"/>
                        <a14:foregroundMark x1="42492" y1="66294" x2="57827" y2="71406"/>
                        <a14:foregroundMark x1="50479" y1="72684" x2="67252" y2="81949"/>
                        <a14:foregroundMark x1="67252" y1="81949" x2="67572" y2="80831"/>
                        <a14:foregroundMark x1="56869" y1="18371" x2="56869" y2="18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597165"/>
            <a:ext cx="5467254" cy="54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32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7F6A80-08DF-8645-A4CD-7D0B49A3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113" y="734388"/>
            <a:ext cx="4845068" cy="1858617"/>
          </a:xfrm>
        </p:spPr>
        <p:txBody>
          <a:bodyPr/>
          <a:lstStyle/>
          <a:p>
            <a:r>
              <a:rPr lang="en-US" sz="4800" dirty="0"/>
              <a:t>Introduction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13A2D6-52A2-8C4D-985E-CB4BEE6B2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990" y="3108879"/>
            <a:ext cx="6622694" cy="2760980"/>
          </a:xfrm>
        </p:spPr>
        <p:txBody>
          <a:bodyPr>
            <a:normAutofit/>
          </a:bodyPr>
          <a:lstStyle/>
          <a:p>
            <a:r>
              <a:rPr lang="en-US" sz="2000" dirty="0"/>
              <a:t>Voting is an essential part of democracy. Traditionally, voting is done manually, which is time-consuming and prone to human errors . </a:t>
            </a:r>
          </a:p>
          <a:p>
            <a:r>
              <a:rPr lang="en-US" sz="2000" dirty="0"/>
              <a:t>This project aims to build a Basic E-Voting System using the C programming language and Data Structures to make the voting process simple, fast, and secure (one person, one vote).</a:t>
            </a:r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74E8BFB-DF73-913A-A6CE-C28EEC6150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327" t="162" r="26037" b="-162"/>
          <a:stretch/>
        </p:blipFill>
        <p:spPr>
          <a:xfrm flipH="1">
            <a:off x="444819" y="597553"/>
            <a:ext cx="6063915" cy="6063915"/>
          </a:xfrm>
        </p:spPr>
      </p:pic>
    </p:spTree>
    <p:extLst>
      <p:ext uri="{BB962C8B-B14F-4D97-AF65-F5344CB8AC3E}">
        <p14:creationId xmlns:p14="http://schemas.microsoft.com/office/powerpoint/2010/main" val="30728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09F623E-2819-2D41-ADE0-C7B64EF0EC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837" r="18837"/>
          <a:stretch/>
        </p:blipFill>
        <p:spPr>
          <a:xfrm>
            <a:off x="4576012" y="0"/>
            <a:ext cx="7598735" cy="68580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E0B3FC-8893-EA54-D99C-DCA7270CA4AA}"/>
              </a:ext>
            </a:extLst>
          </p:cNvPr>
          <p:cNvSpPr txBox="1"/>
          <p:nvPr/>
        </p:nvSpPr>
        <p:spPr>
          <a:xfrm>
            <a:off x="941501" y="69040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Objective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DF5302-8BAF-DD47-A375-773B74B6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23" y="1825469"/>
            <a:ext cx="5459299" cy="3552776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2400" dirty="0"/>
              <a:t>Register candidates for an election . </a:t>
            </a:r>
            <a:br>
              <a:rPr lang="en-US" sz="2400" dirty="0"/>
            </a:br>
            <a:r>
              <a:rPr lang="en-US" sz="2400" dirty="0"/>
              <a:t>Allow users (voters) to cast a vote only once . Prevent multiple voting by the same voter . Count the votes for each candidate . </a:t>
            </a:r>
            <a:br>
              <a:rPr lang="en-US" sz="2400" dirty="0"/>
            </a:br>
            <a:r>
              <a:rPr lang="en-US" sz="2400" dirty="0"/>
              <a:t>Declare the candidate with the highest votes as the winner . </a:t>
            </a:r>
            <a:br>
              <a:rPr lang="en-US" sz="2400" dirty="0"/>
            </a:br>
            <a:r>
              <a:rPr lang="en-US" sz="2400" dirty="0"/>
              <a:t>Understand how basic Data Structures and modular programming can solve real-world problems.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6AB93-53A6-A7B7-6BB3-C216D502FABA}"/>
              </a:ext>
            </a:extLst>
          </p:cNvPr>
          <p:cNvSpPr txBox="1"/>
          <p:nvPr/>
        </p:nvSpPr>
        <p:spPr>
          <a:xfrm>
            <a:off x="4576012" y="6858000"/>
            <a:ext cx="7598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medium.com/the-data-experience/building-a-data-pipeline-from-scratch-32b712cfb1db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51533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4988F789-C14D-C841-BDEB-8ACF7737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655" y="1927820"/>
            <a:ext cx="3889053" cy="3002359"/>
          </a:xfrm>
        </p:spPr>
        <p:txBody>
          <a:bodyPr/>
          <a:lstStyle/>
          <a:p>
            <a:r>
              <a:rPr lang="en-US" dirty="0"/>
              <a:t>WHY C LANGUAGE&amp; DSA?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8554E-531C-63DD-6427-93729806E755}"/>
              </a:ext>
            </a:extLst>
          </p:cNvPr>
          <p:cNvSpPr txBox="1"/>
          <p:nvPr/>
        </p:nvSpPr>
        <p:spPr>
          <a:xfrm>
            <a:off x="319918" y="1382285"/>
            <a:ext cx="577608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r>
              <a:rPr lang="en-US" sz="2000" dirty="0"/>
              <a:t>C Language is fast, close to hardware, and helps understand the memory and logic behind a system.</a:t>
            </a:r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r>
              <a:rPr lang="en-US" sz="2000" dirty="0"/>
              <a:t>Data Structures (Arrays, Structs) allow organized storage and management of information (Candidates, Voters).</a:t>
            </a:r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r>
              <a:rPr lang="en-US" sz="2000" dirty="0"/>
              <a:t>Algorithms provide a systematic method to solve the problem efficiently.</a:t>
            </a:r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r>
              <a:rPr lang="en-US" sz="2000" dirty="0"/>
              <a:t>Using C and DSA together gives better control over how data is processed, saved, and retrieved, making the system reliable and efficient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712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6DAAE-C08D-46E3-A8CE-2D266D39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Step 1: Initialize the Voting System - Set candidate count and voter count to 0.</a:t>
            </a:r>
          </a:p>
          <a:p>
            <a:r>
              <a:rPr lang="en-US" sz="2000" dirty="0"/>
              <a:t>Step 2: Register Candidates - Input candidate names. Assign each candidate a unique ID.</a:t>
            </a:r>
          </a:p>
          <a:p>
            <a:r>
              <a:rPr lang="en-US" sz="2000" dirty="0"/>
              <a:t>Step 3: Voter Voting - Input voter ID. Check if voter has already voted using the voter list. If not voted: Display candidates. Record the vote for the selected candidate. Add the voter ID to prevent multiple votes.</a:t>
            </a:r>
          </a:p>
          <a:p>
            <a:r>
              <a:rPr lang="en-US" sz="2000" dirty="0"/>
              <a:t>Step 4: Counting Votes - Display the vote count for each candidate.</a:t>
            </a:r>
          </a:p>
          <a:p>
            <a:r>
              <a:rPr lang="en-US" sz="2000" dirty="0"/>
              <a:t>Step 5: Declaring Winner - Find the candidate with the maximum votes. Display the winner's name and total votes.</a:t>
            </a:r>
          </a:p>
          <a:p>
            <a:r>
              <a:rPr lang="en-US" sz="2000" dirty="0"/>
              <a:t>Step 6: Exit the system.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115AC-F6DD-4765-9553-9296098A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Algorithm</a:t>
            </a:r>
            <a:endParaRPr lang="en-US" sz="3200" dirty="0">
              <a:solidFill>
                <a:srgbClr val="FFF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56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8B98D-A943-4557-A450-06FD1E29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02881A-2F0A-FF56-6EBD-B437A0F54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84" y="3279818"/>
            <a:ext cx="6107568" cy="702247"/>
          </a:xfrm>
        </p:spPr>
        <p:txBody>
          <a:bodyPr>
            <a:normAutofit/>
          </a:bodyPr>
          <a:lstStyle/>
          <a:p>
            <a:r>
              <a:rPr lang="en-IN" sz="2800" b="1" dirty="0">
                <a:hlinkClick r:id="rId2"/>
              </a:rPr>
              <a:t>https://onlinegdb.com/2tqz-7IjN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70654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D03E-798E-4118-B7D4-3E854196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162" y="736413"/>
            <a:ext cx="10452849" cy="910492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357C9-83E8-3304-32B6-1F298EAD0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73" y="1567565"/>
            <a:ext cx="4639833" cy="4633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C2B01-8FBB-4A89-F8A7-4FE255163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931" y="1567565"/>
            <a:ext cx="4740051" cy="4633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3B2EB2-1BC3-5ADB-A475-2472604020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673"/>
          <a:stretch/>
        </p:blipFill>
        <p:spPr>
          <a:xfrm>
            <a:off x="7484521" y="1567565"/>
            <a:ext cx="4064419" cy="46333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087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80E627-D233-DB07-2DB5-21B3B1E13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2BA5A-2CF4-3B0D-1E65-B8E39AF284C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IN" dirty="0" err="1"/>
              <a:t>dISADVANTAGE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0C7486-BBB1-DEC1-2715-3FA18B3D3153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1. Hard Limits on Candidates and Voters</a:t>
            </a:r>
          </a:p>
          <a:p>
            <a:r>
              <a:rPr lang="it-IT" dirty="0"/>
              <a:t>2. No Persistence (Volatile Storage)</a:t>
            </a:r>
          </a:p>
          <a:p>
            <a:r>
              <a:rPr lang="en-US" dirty="0"/>
              <a:t>3. Voter Authentication is Weak</a:t>
            </a:r>
            <a:endParaRPr lang="it-IT" dirty="0"/>
          </a:p>
          <a:p>
            <a:r>
              <a:rPr lang="en-US" dirty="0"/>
              <a:t>4. Single Vote Round (No Multi-round Voting)</a:t>
            </a:r>
            <a:endParaRPr lang="it-IT" dirty="0"/>
          </a:p>
          <a:p>
            <a:r>
              <a:rPr lang="en-IN" dirty="0"/>
              <a:t>5. No Tie Handling in Winner Declaration</a:t>
            </a:r>
            <a:endParaRPr lang="it-IT" dirty="0"/>
          </a:p>
          <a:p>
            <a:r>
              <a:rPr lang="en-IN" dirty="0"/>
              <a:t>6. No Security Mechanisms</a:t>
            </a:r>
          </a:p>
          <a:p>
            <a:r>
              <a:rPr lang="en-IN" dirty="0"/>
              <a:t>7. Limited Usability Features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63C8C9-D77B-A588-D004-4B8FD7826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PROS AND CONS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5DD71AA-8109-9968-BB26-9A9C7625A48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932330" y="2986036"/>
            <a:ext cx="3358868" cy="254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1. Simple and User-Friendly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2. Prevention of Double Voting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3. Fast Vote Counting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4. No Internet Dependency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5. Efficient Candidate Management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6. Lightweight and Fast Execution</a:t>
            </a:r>
          </a:p>
        </p:txBody>
      </p:sp>
    </p:spTree>
    <p:extLst>
      <p:ext uri="{BB962C8B-B14F-4D97-AF65-F5344CB8AC3E}">
        <p14:creationId xmlns:p14="http://schemas.microsoft.com/office/powerpoint/2010/main" val="204851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GOLD AND SILVE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C4AE75"/>
      </a:accent1>
      <a:accent2>
        <a:srgbClr val="A9A9A9"/>
      </a:accent2>
      <a:accent3>
        <a:srgbClr val="5E5E5E"/>
      </a:accent3>
      <a:accent4>
        <a:srgbClr val="424242"/>
      </a:accent4>
      <a:accent5>
        <a:srgbClr val="212121"/>
      </a:accent5>
      <a:accent6>
        <a:srgbClr val="D5D5D5"/>
      </a:accent6>
      <a:hlink>
        <a:srgbClr val="C1AA73"/>
      </a:hlink>
      <a:folHlink>
        <a:srgbClr val="797979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rence" id="{B1388269-6A25-4F35-91BE-E59A597AB25F}" vid="{EA621A8F-389C-4766-B7E5-1B2B7E9ADD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conference presentation</Template>
  <TotalTime>217</TotalTime>
  <Words>589</Words>
  <Application>Microsoft Office PowerPoint</Application>
  <PresentationFormat>Widescreen</PresentationFormat>
  <Paragraphs>71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Garamond</vt:lpstr>
      <vt:lpstr>Times New Roman</vt:lpstr>
      <vt:lpstr>RetrospectVTI</vt:lpstr>
      <vt:lpstr>Basic E-Voting System</vt:lpstr>
      <vt:lpstr>Overview</vt:lpstr>
      <vt:lpstr>Introduction</vt:lpstr>
      <vt:lpstr>Register candidates for an election .  Allow users (voters) to cast a vote only once . Prevent multiple voting by the same voter . Count the votes for each candidate .  Declare the candidate with the highest votes as the winner .  Understand how basic Data Structures and modular programming can solve real-world problems. </vt:lpstr>
      <vt:lpstr>WHY C LANGUAGE&amp; DSA?</vt:lpstr>
      <vt:lpstr>Algorithm</vt:lpstr>
      <vt:lpstr>Code</vt:lpstr>
      <vt:lpstr>Output</vt:lpstr>
      <vt:lpstr>PROS AND CONS</vt:lpstr>
      <vt:lpstr>LESSON LEARNT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tanushreemoharana02@gmail.com</dc:creator>
  <cp:lastModifiedBy>tanushreemoharana02@gmail.com</cp:lastModifiedBy>
  <cp:revision>4</cp:revision>
  <dcterms:created xsi:type="dcterms:W3CDTF">2025-04-27T09:38:46Z</dcterms:created>
  <dcterms:modified xsi:type="dcterms:W3CDTF">2025-04-30T15:41:54Z</dcterms:modified>
</cp:coreProperties>
</file>